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C5012D-3CE6-4144-9B3E-E968C502E03B}">
  <a:tblStyle styleId="{5DC5012D-3CE6-4144-9B3E-E968C502E0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c662bbccf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Mark</a:t>
            </a:r>
            <a:endParaRPr/>
          </a:p>
        </p:txBody>
      </p:sp>
      <p:sp>
        <p:nvSpPr>
          <p:cNvPr id="127" name="Google Shape;127;gdc662bbccf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e7971b51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e7971b51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Mark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c662bbccf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dc662bbccf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Mark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dc662bbccf_2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c662bbccf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Speaker: Tristan (initial centroids), Mark (final centroids)</a:t>
            </a:r>
            <a:endParaRPr/>
          </a:p>
        </p:txBody>
      </p:sp>
      <p:sp>
        <p:nvSpPr>
          <p:cNvPr id="242" name="Google Shape;242;gdc662bbccf_2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c662bbccf_2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dc662bbccf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Speaker: Tristan</a:t>
            </a:r>
            <a:r>
              <a:rPr lang="en"/>
              <a:t>, Mark</a:t>
            </a:r>
            <a:endParaRPr/>
          </a:p>
        </p:txBody>
      </p:sp>
      <p:sp>
        <p:nvSpPr>
          <p:cNvPr id="258" name="Google Shape;258;gdc662bbccf_2_1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aace6a2a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aace6a2a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Mark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b0a74b8eb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db0a74b8e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Tristan</a:t>
            </a:r>
            <a:endParaRPr/>
          </a:p>
        </p:txBody>
      </p:sp>
      <p:sp>
        <p:nvSpPr>
          <p:cNvPr id="279" name="Google Shape;279;gdb0a74b8eb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b0a74b8eb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db0a74b8e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Speaker: Tristan</a:t>
            </a:r>
            <a:endParaRPr/>
          </a:p>
        </p:txBody>
      </p:sp>
      <p:sp>
        <p:nvSpPr>
          <p:cNvPr id="291" name="Google Shape;291;gdb0a74b8eb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b0a74b8eb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db0a74b8e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Tristan</a:t>
            </a:r>
            <a:endParaRPr/>
          </a:p>
        </p:txBody>
      </p:sp>
      <p:sp>
        <p:nvSpPr>
          <p:cNvPr id="303" name="Google Shape;303;gdb0a74b8eb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c662bbccf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Mark</a:t>
            </a:r>
            <a:endParaRPr/>
          </a:p>
        </p:txBody>
      </p:sp>
      <p:sp>
        <p:nvSpPr>
          <p:cNvPr id="313" name="Google Shape;313;gdc662bbccf_2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ace284f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Mark</a:t>
            </a:r>
            <a:endParaRPr/>
          </a:p>
        </p:txBody>
      </p:sp>
      <p:sp>
        <p:nvSpPr>
          <p:cNvPr id="320" name="Google Shape;320;gdace284fc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c662bbccf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Mark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dc662bbccf_2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b0d2451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b0d2451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c662bbccf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Mark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dc662bbccf_2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c662bbccf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Speaker: Can</a:t>
            </a:r>
            <a:endParaRPr/>
          </a:p>
        </p:txBody>
      </p:sp>
      <p:sp>
        <p:nvSpPr>
          <p:cNvPr id="148" name="Google Shape;148;gdc662bbccf_2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c662bbccf_2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dc662bbccf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Can</a:t>
            </a:r>
            <a:br>
              <a:rPr lang="en"/>
            </a:br>
            <a:br>
              <a:rPr lang="en"/>
            </a:br>
            <a:r>
              <a:rPr lang="en"/>
              <a:t>PST is a fundamentally different approach to algorithm design. Whereas algs in CS are designed by mathematics, the PST seeks to emulate physics and apply it to imaging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Equalization </a:t>
            </a:r>
            <a:r>
              <a:rPr lang="en"/>
              <a:t>ability</a:t>
            </a:r>
            <a:r>
              <a:rPr lang="en"/>
              <a:t> will be discussed in more detail in a later slide.</a:t>
            </a:r>
            <a:endParaRPr/>
          </a:p>
        </p:txBody>
      </p:sp>
      <p:sp>
        <p:nvSpPr>
          <p:cNvPr id="156" name="Google Shape;156;gdc662bbccf_2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c662bbccf_2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dc662bbccf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Can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 and q are two dimensional frequency variables and pst(E…) is the phase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 function L is the frequency response of the localization kernel and K is the frequency dependent phase kernal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--Phase image is further postr processed. For edge detection, this includes cutting the negative phase values, thresholding, and morphological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dc662bbccf_2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c987674e9_4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dc987674e9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Speaker: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 and q are two dimensional frequency variables and A is the phase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 function L is the frequency response of the localization kernel and K is the frequency dependent phase kernal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dc987674e9_4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c662bbccf_2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dc662bbccf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Speaker: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E[x] here is the brightness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PST is a reconfigurable operator that can be tuned to detect certain features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wrap-up: PST detects sharp phase transitions in image with tunability for noise performance and resolution</a:t>
            </a:r>
            <a:endParaRPr/>
          </a:p>
        </p:txBody>
      </p:sp>
      <p:sp>
        <p:nvSpPr>
          <p:cNvPr id="186" name="Google Shape;186;gdc662bbccf_2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c6614955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c6614955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Mark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gif"/><Relationship Id="rId4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i.org/10.1155/2015/687819" TargetMode="External"/><Relationship Id="rId4" Type="http://schemas.openxmlformats.org/officeDocument/2006/relationships/hyperlink" Target="https://doi.org/10.1155/2015/687819" TargetMode="External"/><Relationship Id="rId5" Type="http://schemas.openxmlformats.org/officeDocument/2006/relationships/hyperlink" Target="https://doi.org/10.1109/ACCESS.2017.2779107" TargetMode="External"/><Relationship Id="rId6" Type="http://schemas.openxmlformats.org/officeDocument/2006/relationships/hyperlink" Target="https://doi.org/10.1109/ACCESS.2017.2779107" TargetMode="External"/><Relationship Id="rId7" Type="http://schemas.openxmlformats.org/officeDocument/2006/relationships/hyperlink" Target="https://doi.org/10.1109/GlobalSIP.2014.7032125" TargetMode="External"/><Relationship Id="rId8" Type="http://schemas.openxmlformats.org/officeDocument/2006/relationships/hyperlink" Target="https://doi.org/10.1109/GlobalSIP.2014.703212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doi.org/10.1155/2015/687819" TargetMode="External"/><Relationship Id="rId5" Type="http://schemas.openxmlformats.org/officeDocument/2006/relationships/hyperlink" Target="https://doi.org/10.1155/2015/687819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i.org/10.1155/2015/687819" TargetMode="External"/><Relationship Id="rId4" Type="http://schemas.openxmlformats.org/officeDocument/2006/relationships/hyperlink" Target="https://doi.org/10.1155/2015/687819" TargetMode="External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i.org/10.1155/2015/687819" TargetMode="External"/><Relationship Id="rId4" Type="http://schemas.openxmlformats.org/officeDocument/2006/relationships/hyperlink" Target="https://doi.org/10.1155/2015/687819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Live-Cell Tracking using Phase Stretch Transform</a:t>
            </a:r>
            <a:endParaRPr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"/>
              <a:t>Mark Kubiak (305629112)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"/>
              <a:t>Tristan Melton (504727735)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"/>
              <a:t>Can Vu (105428237)</a:t>
            </a:r>
            <a:endParaRPr/>
          </a:p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82482" cy="5143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34"/>
          <p:cNvGraphicFramePr/>
          <p:nvPr/>
        </p:nvGraphicFramePr>
        <p:xfrm>
          <a:off x="1924600" y="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{5DC5012D-3CE6-4144-9B3E-E968C502E03B}</a:tableStyleId>
              </a:tblPr>
              <a:tblGrid>
                <a:gridCol w="2143375"/>
                <a:gridCol w="2143375"/>
                <a:gridCol w="2143375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File Names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Input(s)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Output(s)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3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cell_dataset.m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Root folder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3D+Time dataset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PST_pre.m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3D Volume, PST options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Contrast boosted 3D volume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PST_ND.m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2D/3D Data, PST options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PST features, PST kernel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PST_post.m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PST features, PST options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Binarized edges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find_cells.m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Binarized edges, DoG sigmas, Z scale for voxels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Centroid structs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track_cells.m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Centroid structs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Centroid structs with IDs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visualize_2p5d_T.m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Filename, 3D+Time data, centroid struct, plot shape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.gif file to disk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457200" y="205978"/>
            <a:ext cx="8229600" cy="365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200"/>
              <a:t>3D PST and Processing</a:t>
            </a:r>
            <a:endParaRPr sz="3200"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513500" y="742950"/>
            <a:ext cx="82296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7025" lvl="0" marL="342900" rtl="0" algn="l">
              <a:spcBef>
                <a:spcPts val="40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PST extension over third axis</a:t>
            </a:r>
            <a:endParaRPr sz="1550"/>
          </a:p>
          <a:p>
            <a:pPr indent="-269875" lvl="1" marL="74295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Create third axis, expand rho into 3D</a:t>
            </a:r>
            <a:endParaRPr sz="1550"/>
          </a:p>
          <a:p>
            <a:pPr indent="-269875" lvl="1" marL="74295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Expand from fft2 to fftn and ifft2 to ifftn for n-dimensional PST</a:t>
            </a:r>
            <a:endParaRPr sz="1550"/>
          </a:p>
          <a:p>
            <a:pPr indent="-314325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•"/>
            </a:pPr>
            <a:r>
              <a:rPr lang="en" sz="1550"/>
              <a:t>Image passed through pre-processing to enhance low-contrast cells and reduce noise</a:t>
            </a:r>
            <a:endParaRPr sz="1550"/>
          </a:p>
          <a:p>
            <a:pPr indent="-269875" lvl="1" marL="74295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Thresholding, average filter, median filtering, CLAHE</a:t>
            </a:r>
            <a:endParaRPr sz="1550"/>
          </a:p>
          <a:p>
            <a:pPr indent="-327025" lvl="0" marL="3429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Post-processing and binarization of image</a:t>
            </a:r>
            <a:endParaRPr sz="1550"/>
          </a:p>
        </p:txBody>
      </p:sp>
      <p:sp>
        <p:nvSpPr>
          <p:cNvPr id="227" name="Google Shape;227;p35"/>
          <p:cNvSpPr/>
          <p:nvPr/>
        </p:nvSpPr>
        <p:spPr>
          <a:xfrm>
            <a:off x="152400" y="4743450"/>
            <a:ext cx="8839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23" y="3225723"/>
            <a:ext cx="1749625" cy="15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100" y="3225713"/>
            <a:ext cx="1749118" cy="15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787" y="3227413"/>
            <a:ext cx="1749625" cy="151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0949" y="3225936"/>
            <a:ext cx="1749125" cy="1517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5"/>
          <p:cNvCxnSpPr>
            <a:stCxn id="229" idx="3"/>
            <a:endCxn id="230" idx="1"/>
          </p:cNvCxnSpPr>
          <p:nvPr/>
        </p:nvCxnSpPr>
        <p:spPr>
          <a:xfrm>
            <a:off x="2253548" y="3984586"/>
            <a:ext cx="37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5"/>
          <p:cNvCxnSpPr/>
          <p:nvPr/>
        </p:nvCxnSpPr>
        <p:spPr>
          <a:xfrm>
            <a:off x="4382498" y="3984598"/>
            <a:ext cx="37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5"/>
          <p:cNvCxnSpPr>
            <a:endCxn id="232" idx="1"/>
          </p:cNvCxnSpPr>
          <p:nvPr/>
        </p:nvCxnSpPr>
        <p:spPr>
          <a:xfrm flipH="1" rot="10800000">
            <a:off x="6506049" y="3984584"/>
            <a:ext cx="3849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5"/>
          <p:cNvSpPr txBox="1"/>
          <p:nvPr/>
        </p:nvSpPr>
        <p:spPr>
          <a:xfrm>
            <a:off x="882525" y="2825525"/>
            <a:ext cx="99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Raw Image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2822150" y="2840800"/>
            <a:ext cx="137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Pre-Processing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5404375" y="2840800"/>
            <a:ext cx="46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PST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7019700" y="2571750"/>
            <a:ext cx="149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Post-Processing + Binary Threshold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05978"/>
            <a:ext cx="8229600" cy="5369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200"/>
              <a:t>Centroid Detection</a:t>
            </a:r>
            <a:endParaRPr sz="3200"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457200" y="800100"/>
            <a:ext cx="822960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4325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•"/>
            </a:pPr>
            <a:r>
              <a:rPr lang="en" sz="1550"/>
              <a:t>Find points in cell</a:t>
            </a:r>
            <a:endParaRPr sz="1550"/>
          </a:p>
          <a:p>
            <a:pPr indent="-314325" lvl="0" marL="3429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Use image fill algorithm per-point, with detection of out-of-cell fills</a:t>
            </a:r>
            <a:endParaRPr sz="1550"/>
          </a:p>
          <a:p>
            <a:pPr indent="-314325" lvl="0" marL="3429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Use number of pixels filled as area, find centroid per-slice</a:t>
            </a:r>
            <a:endParaRPr sz="1550"/>
          </a:p>
          <a:p>
            <a:pPr indent="-314325" lvl="0" marL="3429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Find nearby centroids in each slice and use slice height as z component to find final centroid</a:t>
            </a:r>
            <a:endParaRPr sz="1550"/>
          </a:p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ECE274 Spring 2021 12 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125" y="2576993"/>
            <a:ext cx="2181025" cy="18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00" y="2571738"/>
            <a:ext cx="2133600" cy="18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849" y="2577289"/>
            <a:ext cx="2181025" cy="1887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6"/>
          <p:cNvCxnSpPr>
            <a:endCxn id="248" idx="1"/>
          </p:cNvCxnSpPr>
          <p:nvPr/>
        </p:nvCxnSpPr>
        <p:spPr>
          <a:xfrm flipH="1" rot="10800000">
            <a:off x="2962200" y="3521125"/>
            <a:ext cx="5430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6"/>
          <p:cNvCxnSpPr>
            <a:endCxn id="249" idx="1"/>
          </p:cNvCxnSpPr>
          <p:nvPr/>
        </p:nvCxnSpPr>
        <p:spPr>
          <a:xfrm flipH="1" rot="10800000">
            <a:off x="5643049" y="3521129"/>
            <a:ext cx="5448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6"/>
          <p:cNvSpPr txBox="1"/>
          <p:nvPr/>
        </p:nvSpPr>
        <p:spPr>
          <a:xfrm>
            <a:off x="985900" y="1928250"/>
            <a:ext cx="175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Post-Processed PST, Binary Threshold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3623102" y="2171550"/>
            <a:ext cx="189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Image Fill Algorithm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6486788" y="2171550"/>
            <a:ext cx="158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Detect Centroids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457200" y="205978"/>
            <a:ext cx="8229600" cy="365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200"/>
              <a:t>Centroid Tracking</a:t>
            </a:r>
            <a:endParaRPr sz="3200"/>
          </a:p>
        </p:txBody>
      </p:sp>
      <p:sp>
        <p:nvSpPr>
          <p:cNvPr id="261" name="Google Shape;261;p37"/>
          <p:cNvSpPr/>
          <p:nvPr/>
        </p:nvSpPr>
        <p:spPr>
          <a:xfrm>
            <a:off x="152400" y="4743450"/>
            <a:ext cx="8839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457200" y="674125"/>
            <a:ext cx="80496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9875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•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current timestep centroids with previous timestep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○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distance and volume deltas with each centroid to establish match scores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○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best score as that cell and give it the cell’s ID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○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cell has no match with previous timestep, assume it is a new cell from a splitting event or drifting into frame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00" y="2160026"/>
            <a:ext cx="3524399" cy="27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/>
              <a:t>Dataset</a:t>
            </a:r>
            <a:endParaRPr sz="2850"/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2291625" y="1352525"/>
            <a:ext cx="6103200" cy="172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7025" lvl="0" marL="457200" rtl="0" algn="l">
              <a:spcBef>
                <a:spcPts val="36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Fluo-N3DH-CHO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 </a:t>
            </a:r>
            <a:r>
              <a:rPr lang="en" sz="1550"/>
              <a:t>Generally spherical cells moving over time</a:t>
            </a:r>
            <a:endParaRPr sz="1550"/>
          </a:p>
          <a:p>
            <a:pPr indent="-327025" lvl="2" marL="1371600" rtl="0" algn="l">
              <a:spcBef>
                <a:spcPts val="0"/>
              </a:spcBef>
              <a:spcAft>
                <a:spcPts val="0"/>
              </a:spcAft>
              <a:buSzPts val="1550"/>
              <a:buFont typeface="Calibri"/>
              <a:buChar char="•"/>
            </a:pPr>
            <a:r>
              <a:rPr lang="en" sz="1550"/>
              <a:t>Includes splitting events</a:t>
            </a:r>
            <a:endParaRPr sz="1550"/>
          </a:p>
          <a:p>
            <a:pPr indent="-327025" lvl="2" marL="1371600" rtl="0" algn="l">
              <a:spcBef>
                <a:spcPts val="0"/>
              </a:spcBef>
              <a:spcAft>
                <a:spcPts val="0"/>
              </a:spcAft>
              <a:buSzPts val="1550"/>
              <a:buFont typeface="Calibri"/>
              <a:buChar char="•"/>
            </a:pPr>
            <a:r>
              <a:rPr lang="en" sz="1550"/>
              <a:t>Cells present in all z slices - centroids estimated to be usually in 3rd z slice</a:t>
            </a:r>
            <a:endParaRPr sz="1550"/>
          </a:p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6356" l="9558" r="8042" t="7280"/>
          <a:stretch/>
        </p:blipFill>
        <p:spPr>
          <a:xfrm>
            <a:off x="0" y="3079775"/>
            <a:ext cx="2291624" cy="20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 rotWithShape="1">
          <a:blip r:embed="rId4">
            <a:alphaModFix/>
          </a:blip>
          <a:srcRect b="6106" l="12155" r="19011" t="3689"/>
          <a:stretch/>
        </p:blipFill>
        <p:spPr>
          <a:xfrm>
            <a:off x="0" y="1352519"/>
            <a:ext cx="2291625" cy="172725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2291625" y="3079775"/>
            <a:ext cx="6103200" cy="206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7025" lvl="0" marL="457200" rtl="0" algn="l">
              <a:spcBef>
                <a:spcPts val="36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Fluo-C3DH-A549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Font typeface="Calibri"/>
              <a:buChar char="–"/>
            </a:pPr>
            <a:r>
              <a:rPr lang="en" sz="1550"/>
              <a:t>Single large spherical cell with cell edge perturbation / flagella</a:t>
            </a:r>
            <a:endParaRPr sz="1550"/>
          </a:p>
          <a:p>
            <a:pPr indent="-327025" lvl="2" marL="1371600" rtl="0" algn="l">
              <a:spcBef>
                <a:spcPts val="0"/>
              </a:spcBef>
              <a:spcAft>
                <a:spcPts val="0"/>
              </a:spcAft>
              <a:buSzPts val="1550"/>
              <a:buFont typeface="Calibri"/>
              <a:buChar char="•"/>
            </a:pPr>
            <a:r>
              <a:rPr lang="en" sz="1550"/>
              <a:t>Cell present in only some z slices</a:t>
            </a:r>
            <a:endParaRPr sz="1550"/>
          </a:p>
          <a:p>
            <a:pPr indent="-327025" lvl="3" marL="1828800" rtl="0" algn="l">
              <a:spcBef>
                <a:spcPts val="0"/>
              </a:spcBef>
              <a:spcAft>
                <a:spcPts val="0"/>
              </a:spcAft>
              <a:buSzPts val="1550"/>
              <a:buFont typeface="Calibri"/>
              <a:buChar char="–"/>
            </a:pPr>
            <a:r>
              <a:rPr lang="en" sz="1550"/>
              <a:t>Correctly detect and place centroid in middle cell z slice</a:t>
            </a:r>
            <a:endParaRPr sz="1550"/>
          </a:p>
        </p:txBody>
      </p:sp>
      <p:sp>
        <p:nvSpPr>
          <p:cNvPr id="275" name="Google Shape;275;p38"/>
          <p:cNvSpPr txBox="1"/>
          <p:nvPr/>
        </p:nvSpPr>
        <p:spPr>
          <a:xfrm>
            <a:off x="2291625" y="948125"/>
            <a:ext cx="6395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50"/>
              <a:buChar char="•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3D+Time data from http://celltrackingchallenge.net/3d-datasets/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9"/>
          <p:cNvPicPr preferRelativeResize="0"/>
          <p:nvPr/>
        </p:nvPicPr>
        <p:blipFill rotWithShape="1">
          <a:blip r:embed="rId3">
            <a:alphaModFix/>
          </a:blip>
          <a:srcRect b="0" l="8859" r="5045" t="0"/>
          <a:stretch/>
        </p:blipFill>
        <p:spPr>
          <a:xfrm>
            <a:off x="411900" y="966400"/>
            <a:ext cx="5268600" cy="33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>
            <p:ph type="title"/>
          </p:nvPr>
        </p:nvSpPr>
        <p:spPr>
          <a:xfrm>
            <a:off x="457200" y="205978"/>
            <a:ext cx="8229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200"/>
              <a:t>Results - Fluo-N3DH-CHO Dataset</a:t>
            </a:r>
            <a:endParaRPr sz="3200"/>
          </a:p>
        </p:txBody>
      </p:sp>
      <p:sp>
        <p:nvSpPr>
          <p:cNvPr id="283" name="Google Shape;283;p39"/>
          <p:cNvSpPr/>
          <p:nvPr/>
        </p:nvSpPr>
        <p:spPr>
          <a:xfrm>
            <a:off x="152400" y="4743450"/>
            <a:ext cx="883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457200" y="674125"/>
            <a:ext cx="804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9"/>
          <p:cNvSpPr txBox="1"/>
          <p:nvPr/>
        </p:nvSpPr>
        <p:spPr>
          <a:xfrm>
            <a:off x="5811325" y="997225"/>
            <a:ext cx="31803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●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PST edge detection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●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 strong centroid detection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○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Faded cells are less likely to be detected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Calibri"/>
              <a:buChar char="●"/>
            </a:pPr>
            <a:r>
              <a:rPr lang="en" sz="1550">
                <a:latin typeface="Calibri"/>
                <a:ea typeface="Calibri"/>
                <a:cs typeface="Calibri"/>
                <a:sym typeface="Calibri"/>
              </a:rPr>
              <a:t>Strong positional tracking with time</a:t>
            </a:r>
            <a:endParaRPr sz="15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411900" y="4347675"/>
            <a:ext cx="526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Small dots shown at x/y position for all Z slices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Rings shown at x/y position for detected Z index (3D centroid)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457200" y="205978"/>
            <a:ext cx="8229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200"/>
              <a:t>Results - </a:t>
            </a:r>
            <a:r>
              <a:rPr lang="en" sz="3200"/>
              <a:t>Fluo-N3DH-CHO</a:t>
            </a:r>
            <a:r>
              <a:rPr lang="en" sz="3200"/>
              <a:t> Dataset</a:t>
            </a:r>
            <a:endParaRPr sz="3200"/>
          </a:p>
        </p:txBody>
      </p:sp>
      <p:sp>
        <p:nvSpPr>
          <p:cNvPr id="294" name="Google Shape;294;p40"/>
          <p:cNvSpPr/>
          <p:nvPr/>
        </p:nvSpPr>
        <p:spPr>
          <a:xfrm>
            <a:off x="152400" y="4743450"/>
            <a:ext cx="883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457200" y="674125"/>
            <a:ext cx="804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b="0" l="9012" r="5158" t="0"/>
          <a:stretch/>
        </p:blipFill>
        <p:spPr>
          <a:xfrm>
            <a:off x="411900" y="955575"/>
            <a:ext cx="5268610" cy="339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/>
        </p:nvSpPr>
        <p:spPr>
          <a:xfrm>
            <a:off x="5811325" y="997225"/>
            <a:ext cx="31803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●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PST edge detection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●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 strong centroid detection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○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Faded cells are less likely to be detected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Calibri"/>
              <a:buChar char="●"/>
            </a:pPr>
            <a:r>
              <a:rPr lang="en" sz="1550">
                <a:latin typeface="Calibri"/>
                <a:ea typeface="Calibri"/>
                <a:cs typeface="Calibri"/>
                <a:sym typeface="Calibri"/>
              </a:rPr>
              <a:t>Strong positional tracking with time</a:t>
            </a:r>
            <a:endParaRPr sz="15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411900" y="4347675"/>
            <a:ext cx="526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Small dots shown at x/y position for all Z slices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Rings shown at x/y position for detected Z index (3D centroid)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457200" y="205978"/>
            <a:ext cx="8229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200"/>
              <a:t>Results - </a:t>
            </a:r>
            <a:r>
              <a:rPr lang="en" sz="3200"/>
              <a:t>Fluo-C3DH-A549</a:t>
            </a:r>
            <a:r>
              <a:rPr lang="en" sz="3200"/>
              <a:t> Dataset</a:t>
            </a:r>
            <a:endParaRPr sz="3200"/>
          </a:p>
        </p:txBody>
      </p:sp>
      <p:sp>
        <p:nvSpPr>
          <p:cNvPr id="306" name="Google Shape;306;p41"/>
          <p:cNvSpPr/>
          <p:nvPr/>
        </p:nvSpPr>
        <p:spPr>
          <a:xfrm>
            <a:off x="152400" y="4743450"/>
            <a:ext cx="883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457200" y="674125"/>
            <a:ext cx="804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6086600" y="997225"/>
            <a:ext cx="2904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●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PST edge detection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●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centroid detection 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●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positional tracking with time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●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jitter for Z axis centroid position (Z=20 to Z=22)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41"/>
          <p:cNvPicPr preferRelativeResize="0"/>
          <p:nvPr/>
        </p:nvPicPr>
        <p:blipFill rotWithShape="1">
          <a:blip r:embed="rId3">
            <a:alphaModFix/>
          </a:blip>
          <a:srcRect b="0" l="11955" r="8603" t="0"/>
          <a:stretch/>
        </p:blipFill>
        <p:spPr>
          <a:xfrm>
            <a:off x="457200" y="997225"/>
            <a:ext cx="5419872" cy="377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2850"/>
              <a:t>Conclusion</a:t>
            </a:r>
            <a:endParaRPr sz="2850"/>
          </a:p>
        </p:txBody>
      </p:sp>
      <p:sp>
        <p:nvSpPr>
          <p:cNvPr id="316" name="Google Shape;316;p42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PST is a viable method of edge detection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ideal for visualization or sharp transitions (high phase difference)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Cell identification can be performed with DoG and imfill algorithms for better centroid detection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Room for improvement - better pre processing for image enhancement and noise reduction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Cell tracking performed via score system utilizing centroid position and cell volume</a:t>
            </a:r>
            <a:endParaRPr sz="15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</p:txBody>
      </p:sp>
      <p:sp>
        <p:nvSpPr>
          <p:cNvPr id="317" name="Google Shape;317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2850"/>
              <a:t>Future Work</a:t>
            </a:r>
            <a:endParaRPr sz="2850"/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Automatic tuning of PST parameters for specific use cases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 sz="1500"/>
              <a:t>Large-edge detection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 sz="1500"/>
              <a:t>detail feature detection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Improvement of low-contract cell enhancement and noise filtering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Compare PST to various types of Convolutional Neural Networks (CNNs)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Reduce noise inside cells for more resilient 3D implementation of fill algorithm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Stronger detection between cells above each other in the z-axis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24" name="Google Shape;324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" sz="2850"/>
              <a:t>Division of Labor</a:t>
            </a:r>
            <a:endParaRPr sz="2850"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Can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PST algorithm research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Slide deck (background)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Mark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Dataset import, visualization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Cell centroid detection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Cell tracking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N-dimensional PST port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Tristan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Cell centroid detection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Cell tracking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Initial 3D PST 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Initial Data visualization</a:t>
            </a:r>
            <a:endParaRPr sz="1550"/>
          </a:p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/>
              <a:t>Works Cited</a:t>
            </a:r>
            <a:endParaRPr sz="2850"/>
          </a:p>
        </p:txBody>
      </p:sp>
      <p:sp>
        <p:nvSpPr>
          <p:cNvPr id="330" name="Google Shape;330;p44"/>
          <p:cNvSpPr txBox="1"/>
          <p:nvPr>
            <p:ph idx="1" type="body"/>
          </p:nvPr>
        </p:nvSpPr>
        <p:spPr>
          <a:xfrm>
            <a:off x="457200" y="1200150"/>
            <a:ext cx="8229600" cy="26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457200" marR="76200" rtl="0" algn="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9643" lvl="0" marL="4572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550">
                <a:latin typeface="Arial"/>
                <a:ea typeface="Arial"/>
                <a:cs typeface="Arial"/>
                <a:sym typeface="Arial"/>
              </a:rPr>
              <a:t>M. H. Asghari and B. Jalali, “Edge Detection in Digital Images Using Dispersive Phase Stretch Transform,” </a:t>
            </a:r>
            <a:r>
              <a:rPr i="1" lang="en" sz="1550">
                <a:latin typeface="Arial"/>
                <a:ea typeface="Arial"/>
                <a:cs typeface="Arial"/>
                <a:sym typeface="Arial"/>
              </a:rPr>
              <a:t>International Journal of Biomedical Imaging</a:t>
            </a:r>
            <a:r>
              <a:rPr lang="en" sz="1550">
                <a:latin typeface="Arial"/>
                <a:ea typeface="Arial"/>
                <a:cs typeface="Arial"/>
                <a:sym typeface="Arial"/>
              </a:rPr>
              <a:t>, vol. 2015, p. e687819, Mar. 2015, doi:</a:t>
            </a:r>
            <a:r>
              <a:rPr lang="en" sz="15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5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10.1155/2015/687819</a:t>
            </a:r>
            <a:r>
              <a:rPr lang="en" sz="1550">
                <a:latin typeface="Arial"/>
                <a:ea typeface="Arial"/>
                <a:cs typeface="Arial"/>
                <a:sym typeface="Arial"/>
              </a:rPr>
              <a:t>.</a:t>
            </a: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319643" lvl="0" marL="4572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550">
                <a:latin typeface="Arial"/>
                <a:ea typeface="Arial"/>
                <a:cs typeface="Arial"/>
                <a:sym typeface="Arial"/>
              </a:rPr>
              <a:t>M. Suthar, H. Asghari, and B. Jalali, “Feature Enhancement in Visually Impaired Images,” </a:t>
            </a:r>
            <a:r>
              <a:rPr i="1" lang="en" sz="1550">
                <a:latin typeface="Arial"/>
                <a:ea typeface="Arial"/>
                <a:cs typeface="Arial"/>
                <a:sym typeface="Arial"/>
              </a:rPr>
              <a:t>IEEE Access</a:t>
            </a:r>
            <a:r>
              <a:rPr lang="en" sz="1550">
                <a:latin typeface="Arial"/>
                <a:ea typeface="Arial"/>
                <a:cs typeface="Arial"/>
                <a:sym typeface="Arial"/>
              </a:rPr>
              <a:t>, vol. 6, pp. 1407–1415, 2018, doi:</a:t>
            </a:r>
            <a:r>
              <a:rPr lang="en" sz="15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" sz="15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10.1109/ACCESS.2017.2779107</a:t>
            </a:r>
            <a:r>
              <a:rPr lang="en" sz="1550">
                <a:latin typeface="Arial"/>
                <a:ea typeface="Arial"/>
                <a:cs typeface="Arial"/>
                <a:sym typeface="Arial"/>
              </a:rPr>
              <a:t>.</a:t>
            </a: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319643" lvl="0" marL="4572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550">
                <a:latin typeface="Arial"/>
                <a:ea typeface="Arial"/>
                <a:cs typeface="Arial"/>
                <a:sym typeface="Arial"/>
              </a:rPr>
              <a:t>M. H. Asghari and B. Jalali, “Physics-inspired image edge detection,” in </a:t>
            </a:r>
            <a:r>
              <a:rPr i="1" lang="en" sz="1550">
                <a:latin typeface="Arial"/>
                <a:ea typeface="Arial"/>
                <a:cs typeface="Arial"/>
                <a:sym typeface="Arial"/>
              </a:rPr>
              <a:t>2014 IEEE Global Conference on Signal and Information Processing (GlobalSIP)</a:t>
            </a:r>
            <a:r>
              <a:rPr lang="en" sz="1550">
                <a:latin typeface="Arial"/>
                <a:ea typeface="Arial"/>
                <a:cs typeface="Arial"/>
                <a:sym typeface="Arial"/>
              </a:rPr>
              <a:t>, Dec. 2014, pp. 293–296. doi:</a:t>
            </a:r>
            <a:r>
              <a:rPr lang="en" sz="155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 </a:t>
            </a:r>
            <a:r>
              <a:rPr lang="en" sz="15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10.1109/GlobalSIP.2014.7032125</a:t>
            </a:r>
            <a:r>
              <a:rPr lang="en" sz="1550">
                <a:latin typeface="Arial"/>
                <a:ea typeface="Arial"/>
                <a:cs typeface="Arial"/>
                <a:sym typeface="Arial"/>
              </a:rPr>
              <a:t>.</a:t>
            </a: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" sz="2850"/>
              <a:t>Outline</a:t>
            </a:r>
            <a:endParaRPr sz="2850"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06943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1550"/>
              <a:t>Introduction</a:t>
            </a:r>
            <a:endParaRPr sz="1550"/>
          </a:p>
          <a:p>
            <a:pPr indent="-275193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" sz="1550"/>
              <a:t>Background</a:t>
            </a:r>
            <a:endParaRPr sz="1550"/>
          </a:p>
          <a:p>
            <a:pPr indent="-275193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" sz="1550"/>
              <a:t>Phase Stretch Transform</a:t>
            </a:r>
            <a:endParaRPr sz="1550"/>
          </a:p>
          <a:p>
            <a:pPr indent="-275193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" sz="1550"/>
              <a:t>PST Mathematical Description</a:t>
            </a:r>
            <a:endParaRPr sz="1550"/>
          </a:p>
          <a:p>
            <a:pPr indent="-306943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1550"/>
              <a:t>Project</a:t>
            </a:r>
            <a:endParaRPr sz="1550"/>
          </a:p>
          <a:p>
            <a:pPr indent="-262493" lvl="1" marL="742950" rtl="0" algn="l">
              <a:spcBef>
                <a:spcPts val="400"/>
              </a:spcBef>
              <a:spcAft>
                <a:spcPts val="0"/>
              </a:spcAft>
              <a:buSzPct val="100000"/>
              <a:buChar char="–"/>
            </a:pPr>
            <a:r>
              <a:rPr lang="en" sz="1550"/>
              <a:t>Code Overview</a:t>
            </a:r>
            <a:endParaRPr sz="1550"/>
          </a:p>
          <a:p>
            <a:pPr indent="-275193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" sz="1550"/>
              <a:t>3D PST and Processing</a:t>
            </a:r>
            <a:endParaRPr sz="1550"/>
          </a:p>
          <a:p>
            <a:pPr indent="-275193" lvl="1" marL="742950" rtl="0" algn="l">
              <a:spcBef>
                <a:spcPts val="320"/>
              </a:spcBef>
              <a:spcAft>
                <a:spcPts val="0"/>
              </a:spcAft>
              <a:buSzPct val="100000"/>
              <a:buChar char="–"/>
            </a:pPr>
            <a:r>
              <a:rPr lang="en" sz="1550"/>
              <a:t>Centroid Detection</a:t>
            </a:r>
            <a:endParaRPr sz="1550"/>
          </a:p>
          <a:p>
            <a:pPr indent="-275193" lvl="1" marL="742950" rtl="0" algn="l">
              <a:spcBef>
                <a:spcPts val="320"/>
              </a:spcBef>
              <a:spcAft>
                <a:spcPts val="0"/>
              </a:spcAft>
              <a:buSzPct val="100000"/>
              <a:buChar char="–"/>
            </a:pPr>
            <a:r>
              <a:rPr lang="en" sz="1550"/>
              <a:t>Centroid Tracking</a:t>
            </a:r>
            <a:endParaRPr sz="1550"/>
          </a:p>
          <a:p>
            <a:pPr indent="-319643" lvl="0" marL="342900" rtl="0" algn="l">
              <a:spcBef>
                <a:spcPts val="320"/>
              </a:spcBef>
              <a:spcAft>
                <a:spcPts val="0"/>
              </a:spcAft>
              <a:buSzPct val="100000"/>
              <a:buChar char="•"/>
            </a:pPr>
            <a:r>
              <a:rPr lang="en" sz="1550"/>
              <a:t>Results</a:t>
            </a:r>
            <a:endParaRPr sz="1550"/>
          </a:p>
          <a:p>
            <a:pPr indent="-262493" lvl="1" marL="742950" rtl="0" algn="l">
              <a:spcBef>
                <a:spcPts val="320"/>
              </a:spcBef>
              <a:spcAft>
                <a:spcPts val="0"/>
              </a:spcAft>
              <a:buSzPct val="100000"/>
              <a:buChar char="–"/>
            </a:pPr>
            <a:r>
              <a:rPr lang="en" sz="1550"/>
              <a:t>Dataset</a:t>
            </a:r>
            <a:endParaRPr sz="1550"/>
          </a:p>
          <a:p>
            <a:pPr indent="-262493" lvl="1" marL="742950" rtl="0" algn="l">
              <a:spcBef>
                <a:spcPts val="320"/>
              </a:spcBef>
              <a:spcAft>
                <a:spcPts val="0"/>
              </a:spcAft>
              <a:buSzPct val="100000"/>
              <a:buChar char="–"/>
            </a:pPr>
            <a:r>
              <a:rPr lang="en" sz="1550"/>
              <a:t>Results, overlay image and PST</a:t>
            </a:r>
            <a:endParaRPr sz="1550"/>
          </a:p>
          <a:p>
            <a:pPr indent="-319643" lvl="0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1550"/>
              <a:t>Conclusion</a:t>
            </a:r>
            <a:endParaRPr sz="1550"/>
          </a:p>
          <a:p>
            <a:pPr indent="-262493" lvl="1" marL="742950" rtl="0" algn="l">
              <a:spcBef>
                <a:spcPts val="320"/>
              </a:spcBef>
              <a:spcAft>
                <a:spcPts val="0"/>
              </a:spcAft>
              <a:buSzPct val="100000"/>
              <a:buChar char="–"/>
            </a:pPr>
            <a:r>
              <a:rPr lang="en" sz="1550"/>
              <a:t>Future Work</a:t>
            </a:r>
            <a:endParaRPr sz="1550"/>
          </a:p>
          <a:p>
            <a:pPr indent="-1841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3225"/>
              <a:buNone/>
            </a:pPr>
            <a:r>
              <a:t/>
            </a:r>
            <a:endParaRPr sz="1550"/>
          </a:p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457200" y="205976"/>
            <a:ext cx="82296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sz="2850"/>
              <a:t>Background</a:t>
            </a:r>
            <a:endParaRPr sz="2850"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457200" y="843075"/>
            <a:ext cx="8229600" cy="4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4325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50"/>
              <a:buChar char="•"/>
            </a:pPr>
            <a:r>
              <a:rPr lang="en" sz="1550"/>
              <a:t>Feature detection plays a critical role in solving problems such as object recognition, image restoration, and pattern recognition</a:t>
            </a:r>
            <a:endParaRPr sz="1550"/>
          </a:p>
          <a:p>
            <a:pPr indent="-269875" lvl="1" marL="742950" rtl="0" algn="l">
              <a:spcBef>
                <a:spcPts val="40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Goal is to have accurate classification while also being robust to various viewing conditions, i.e. fog, lighting, zoom factor, etc</a:t>
            </a:r>
            <a:endParaRPr sz="1550"/>
          </a:p>
          <a:p>
            <a:pPr indent="0" lvl="0" marL="74295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457200" rtl="0" algn="l">
              <a:spcBef>
                <a:spcPts val="40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Obstructive environmental conditions can create bottlenecks in computer vision applications </a:t>
            </a:r>
            <a:endParaRPr sz="155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457200" rtl="0" algn="l">
              <a:spcBef>
                <a:spcPts val="40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Technologies such as High Dynamic Range (HDR) hold promise to alleviate some of these problems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Its slow frame rate creates challenges in real-time applications, e.g. </a:t>
            </a:r>
            <a:r>
              <a:rPr lang="en" sz="1550"/>
              <a:t>autonomous</a:t>
            </a:r>
            <a:r>
              <a:rPr lang="en" sz="1550"/>
              <a:t> vehicles</a:t>
            </a:r>
            <a:endParaRPr sz="1550"/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457200" rtl="0" algn="l">
              <a:spcBef>
                <a:spcPts val="40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Phase Stretch Transform (PST) technique developed as a novel approach to feature detection that has potential for resolving these problems </a:t>
            </a:r>
            <a:endParaRPr sz="1550"/>
          </a:p>
        </p:txBody>
      </p:sp>
      <p:sp>
        <p:nvSpPr>
          <p:cNvPr id="152" name="Google Shape;152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457200" y="205978"/>
            <a:ext cx="8229600" cy="47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" sz="2850"/>
              <a:t>Phase Stretch Transform: Introduction</a:t>
            </a:r>
            <a:endParaRPr sz="2850"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457200" y="742950"/>
            <a:ext cx="8229600" cy="4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4325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•"/>
            </a:pPr>
            <a:r>
              <a:rPr lang="en" sz="1550"/>
              <a:t>P</a:t>
            </a:r>
            <a:r>
              <a:rPr lang="en" sz="1550"/>
              <a:t>hysics-inspired, computational approach to signal and image processing with applications to feature detection and classification</a:t>
            </a:r>
            <a:endParaRPr sz="1550"/>
          </a:p>
          <a:p>
            <a:pPr indent="-269875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50"/>
              <a:buChar char="–"/>
            </a:pPr>
            <a:r>
              <a:rPr lang="en" sz="1550"/>
              <a:t>Transforms an image by emulating propagation of EM waves through a diffractive medium with frequency dependent refractive index</a:t>
            </a:r>
            <a:endParaRPr sz="1550"/>
          </a:p>
          <a:p>
            <a:pPr indent="-269875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50"/>
              <a:buChar char="–"/>
            </a:pPr>
            <a:r>
              <a:rPr lang="en" sz="1550"/>
              <a:t>Phase of the transform </a:t>
            </a:r>
            <a:r>
              <a:rPr lang="en" sz="1550"/>
              <a:t>has properties </a:t>
            </a:r>
            <a:r>
              <a:rPr lang="en" sz="1550"/>
              <a:t>useful for detection of edges and sharp transitions of an image</a:t>
            </a:r>
            <a:endParaRPr sz="1550"/>
          </a:p>
          <a:p>
            <a:pPr indent="-269875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50"/>
              <a:buChar char="–"/>
            </a:pPr>
            <a:r>
              <a:rPr lang="en" sz="1550"/>
              <a:t>PST functionally operates similarly to phase-contrast microscopy</a:t>
            </a:r>
            <a:endParaRPr sz="1550"/>
          </a:p>
          <a:p>
            <a:pPr indent="0" lvl="0" marL="74295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342900" rtl="0" algn="l">
              <a:spcBef>
                <a:spcPts val="40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Has roots in photonic phase time stretch technique</a:t>
            </a:r>
            <a:endParaRPr sz="1550"/>
          </a:p>
          <a:p>
            <a:pPr indent="-269875" lvl="1" marL="742950" rtl="0" algn="l">
              <a:spcBef>
                <a:spcPts val="32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Employs temporal dispersion to slow down, capture, and digitally process fast waveforms in real time</a:t>
            </a:r>
            <a:endParaRPr sz="1550"/>
          </a:p>
          <a:p>
            <a:pPr indent="0" lvl="0" marL="74295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14325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50"/>
              <a:buChar char="•"/>
            </a:pPr>
            <a:r>
              <a:rPr lang="en" sz="1550"/>
              <a:t>Inherent equalization ability that gives a response ideal for feature detection in low contrast, visually impaired images</a:t>
            </a:r>
            <a:endParaRPr sz="1550"/>
          </a:p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457200" y="205978"/>
            <a:ext cx="8229600" cy="365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200"/>
              <a:t>Phase Stretch Transform: Mathematical Description</a:t>
            </a:r>
            <a:endParaRPr sz="3200"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457200" y="742950"/>
            <a:ext cx="8229600" cy="3851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•"/>
            </a:pPr>
            <a:r>
              <a:rPr lang="en" sz="1550"/>
              <a:t>I</a:t>
            </a:r>
            <a:r>
              <a:rPr lang="en" sz="1550"/>
              <a:t>nput image is smoothed using a localization kernel and passed through a 2D, nonlinear, frequency-dependent phase function</a:t>
            </a:r>
            <a:endParaRPr sz="155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55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55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550"/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14325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50"/>
              <a:buChar char="•"/>
            </a:pPr>
            <a:r>
              <a:rPr lang="en" sz="1550"/>
              <a:t>PST in 2D can be described in the frequency domain as</a:t>
            </a:r>
            <a:endParaRPr sz="1550"/>
          </a:p>
          <a:p>
            <a:pPr indent="0" lvl="1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55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342900" rtl="0" algn="l">
              <a:spcBef>
                <a:spcPts val="40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Warped phase kernel operation in frequency domain (K) , frequency response of localization (L)</a:t>
            </a:r>
            <a:endParaRPr sz="1550"/>
          </a:p>
          <a:p>
            <a:pPr indent="-269875" lvl="1" marL="74295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ɸ is the PST phase kernel </a:t>
            </a:r>
            <a:endParaRPr sz="155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550">
              <a:solidFill>
                <a:srgbClr val="FF0000"/>
              </a:solidFill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550"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8300" y="1261875"/>
            <a:ext cx="5927499" cy="9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152400" y="4537175"/>
            <a:ext cx="883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solidFill>
                  <a:schemeClr val="dk1"/>
                </a:solidFill>
              </a:rPr>
              <a:t>Diagram from: M. H. Asghari and B. Jalali, “Edge Detection in Digital Images Using Dispersive Phase Stretch Transform,” </a:t>
            </a:r>
            <a:r>
              <a:rPr i="1" lang="en" sz="800">
                <a:solidFill>
                  <a:schemeClr val="dk1"/>
                </a:solidFill>
              </a:rPr>
              <a:t>International Journal of Biomedical Imaging</a:t>
            </a:r>
            <a:r>
              <a:rPr lang="en" sz="800">
                <a:solidFill>
                  <a:schemeClr val="dk1"/>
                </a:solidFill>
              </a:rPr>
              <a:t>, vol. 2015, p. e687819, Mar. 2015, doi: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10.1155/2015/687819</a:t>
            </a:r>
            <a:r>
              <a:rPr lang="en" sz="800">
                <a:solidFill>
                  <a:schemeClr val="dk1"/>
                </a:solidFill>
              </a:rPr>
              <a:t>.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7438" y="3797175"/>
            <a:ext cx="16573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P&lt;/mi&gt;&lt;mi&gt;S&lt;/mi&gt;&lt;mi&gt;T&lt;/mi&gt;&lt;mfenced open=&quot;{&quot; close=&quot;}&quot;&gt;&lt;mrow&gt;&lt;msub&gt;&lt;mi&gt;E&lt;/mi&gt;&lt;mn&gt;0&lt;/mn&gt;&lt;/msub&gt;&lt;mfenced open=&quot;[&quot; close=&quot;]&quot;&gt;&lt;mrow&gt;&lt;mi&gt;x&lt;/mi&gt;&lt;mo&gt;,&lt;/mo&gt;&lt;mi&gt;y&lt;/mi&gt;&lt;/mrow&gt;&lt;/mfenced&gt;&lt;/mrow&gt;&lt;/mfenced&gt;&lt;mo&gt;=&lt;/mo&gt;&lt;mo&gt;&amp;#x2220;&lt;/mo&gt;&lt;mfenced open=&quot;{&quot; close=&quot;}&quot;&gt;&lt;mrow&gt;&lt;mi&gt;S&lt;/mi&gt;&lt;mfenced open=&quot;{&quot; close=&quot;}&quot;&gt;&lt;mrow&gt;&lt;msub&gt;&lt;mi&gt;E&lt;/mi&gt;&lt;mn&gt;0&lt;/mn&gt;&lt;/msub&gt;&lt;mfenced open=&quot;[&quot; close=&quot;]&quot;&gt;&lt;mrow&gt;&lt;mi&gt;x&lt;/mi&gt;&lt;mo&gt;,&lt;/mo&gt;&lt;mi&gt;y&lt;/mi&gt;&lt;/mrow&gt;&lt;/mfenced&gt;&lt;/mrow&gt;&lt;/mfenced&gt;&lt;/mrow&gt;&lt;/mfenced&gt;&lt;mo&gt;=&lt;/mo&gt;&lt;mo&gt;&amp;#x2220;&lt;/mo&gt;&lt;mfenced open=&quot;{&quot; close=&quot;}&quot;&gt;&lt;mrow&gt;&lt;mi&gt;I&lt;/mi&gt;&lt;mi&gt;F&lt;/mi&gt;&lt;mi&gt;F&lt;/mi&gt;&lt;mi&gt;T&lt;/mi&gt;&lt;mfenced open=&quot;{&quot; close=&quot;}&quot;&gt;&lt;mrow&gt;&lt;mover&gt;&lt;mi&gt;K&lt;/mi&gt;&lt;mo&gt;~&lt;/mo&gt;&lt;/mover&gt;&lt;mfenced open=&quot;[&quot; close=&quot;]&quot;&gt;&lt;mrow&gt;&lt;mi&gt;u&lt;/mi&gt;&lt;mo&gt;,&lt;/mo&gt;&lt;mi&gt;v&lt;/mi&gt;&lt;/mrow&gt;&lt;/mfenced&gt;&lt;mo&gt;&amp;#xB7;&lt;/mo&gt;&lt;mover&gt;&lt;mi&gt;L&lt;/mi&gt;&lt;mo&gt;~&lt;/mo&gt;&lt;/mover&gt;&lt;mfenced open=&quot;[&quot; close=&quot;]&quot;&gt;&lt;mrow&gt;&lt;mi&gt;u&lt;/mi&gt;&lt;mo&gt;,&lt;/mo&gt;&lt;mi&gt;v&lt;/mi&gt;&lt;/mrow&gt;&lt;/mfenced&gt;&lt;mo&gt;&amp;#xB7;&lt;/mo&gt;&lt;mi&gt;F&lt;/mi&gt;&lt;mi&gt;F&lt;/mi&gt;&lt;mi&gt;T&lt;/mi&gt;&lt;mfenced open=&quot;{&quot; close=&quot;}&quot;&gt;&lt;mrow&gt;&lt;msub&gt;&lt;mi&gt;E&lt;/mi&gt;&lt;mn&gt;0&lt;/mn&gt;&lt;/msub&gt;&lt;mfenced open=&quot;[&quot; close=&quot;]&quot;&gt;&lt;mrow&gt;&lt;mi&gt;x&lt;/mi&gt;&lt;mo&gt;,&lt;/mo&gt;&lt;mi&gt;y&lt;/mi&gt;&lt;/mrow&gt;&lt;/mfenced&gt;&lt;/mrow&gt;&lt;/mfenced&gt;&lt;/mrow&gt;&lt;/mfenced&gt;&lt;/mrow&gt;&lt;/mfenced&gt;&lt;/math&gt;" id="172" name="Google Shape;172;p30" title="P S T open curly brackets E subscript 0 open square brackets x comma y close square brackets close curly brackets equals angle open curly brackets S open curly brackets E subscript 0 open square brackets x comma y close square brackets close curly brackets close curly brackets equals angle open curly brackets I F F T open curly brackets K with tilde on top open square brackets u comma v close square brackets times L with tilde on top open square brackets u comma v close square brackets times F F T open curly brackets E subscript 0 open square brackets x comma y close square brackets close curly brackets close curly brackets close curly bracket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3025" y="2828300"/>
            <a:ext cx="6306177" cy="3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457200" y="205978"/>
            <a:ext cx="8229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200"/>
              <a:t>Phase Stretch Transform: Mathematical Description</a:t>
            </a:r>
            <a:endParaRPr sz="3200"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412775" y="743475"/>
            <a:ext cx="82296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19643" lvl="0" marL="457200" rtl="0" algn="l">
              <a:spcBef>
                <a:spcPts val="320"/>
              </a:spcBef>
              <a:spcAft>
                <a:spcPts val="0"/>
              </a:spcAft>
              <a:buSzPct val="100000"/>
              <a:buChar char="•"/>
            </a:pPr>
            <a:r>
              <a:rPr lang="en" sz="1550"/>
              <a:t>Bandwidth of</a:t>
            </a:r>
            <a:r>
              <a:rPr lang="en" sz="1550"/>
              <a:t> Localization </a:t>
            </a:r>
            <a:r>
              <a:rPr lang="en" sz="1550"/>
              <a:t>kernel</a:t>
            </a:r>
            <a:r>
              <a:rPr lang="en" sz="1550"/>
              <a:t> used to used to reduce the noise in the proposed edge detection algorithm while preserving edge information </a:t>
            </a:r>
            <a:endParaRPr sz="1550"/>
          </a:p>
          <a:p>
            <a:pPr indent="0" lvl="0" marL="45720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19643" lvl="0" marL="457200" rtl="0" algn="l">
              <a:spcBef>
                <a:spcPts val="320"/>
              </a:spcBef>
              <a:spcAft>
                <a:spcPts val="0"/>
              </a:spcAft>
              <a:buSzPct val="100000"/>
              <a:buChar char="•"/>
            </a:pPr>
            <a:r>
              <a:rPr lang="en" sz="1550"/>
              <a:t>Typical phase derivative profiles resulting in edge detection:</a:t>
            </a:r>
            <a:endParaRPr sz="155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  <a:p>
            <a:pPr indent="-319643" lvl="0" marL="457200" rtl="0" algn="l">
              <a:spcBef>
                <a:spcPts val="320"/>
              </a:spcBef>
              <a:spcAft>
                <a:spcPts val="0"/>
              </a:spcAft>
              <a:buSzPct val="100000"/>
              <a:buChar char="•"/>
            </a:pPr>
            <a:r>
              <a:rPr lang="en" sz="1550"/>
              <a:t>Phase kernel applies phase which increases in spatial frequency</a:t>
            </a:r>
            <a:endParaRPr sz="1550"/>
          </a:p>
          <a:p>
            <a:pPr indent="-319643" lvl="1" marL="914400" rtl="0" algn="l">
              <a:spcBef>
                <a:spcPts val="320"/>
              </a:spcBef>
              <a:spcAft>
                <a:spcPts val="0"/>
              </a:spcAft>
              <a:buSzPct val="100000"/>
              <a:buChar char="–"/>
            </a:pPr>
            <a:r>
              <a:rPr lang="en" sz="1550"/>
              <a:t>Since edges have high frequencies, larger phases are assigned to the edges, accentuating the edges in the transformed image</a:t>
            </a:r>
            <a:endParaRPr sz="155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</p:txBody>
      </p:sp>
      <p:sp>
        <p:nvSpPr>
          <p:cNvPr id="180" name="Google Shape;180;p31"/>
          <p:cNvSpPr/>
          <p:nvPr/>
        </p:nvSpPr>
        <p:spPr>
          <a:xfrm>
            <a:off x="152400" y="4634825"/>
            <a:ext cx="883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Diagram from: M. H. Asghari and B. Jalali, “Edge Detection in Digital Images Using Dispersive Phase Stretch Transform,” </a:t>
            </a:r>
            <a:r>
              <a:rPr i="1" lang="en" sz="800">
                <a:solidFill>
                  <a:schemeClr val="dk1"/>
                </a:solidFill>
              </a:rPr>
              <a:t>International Journal of Biomedical Imaging</a:t>
            </a:r>
            <a:r>
              <a:rPr lang="en" sz="800">
                <a:solidFill>
                  <a:schemeClr val="dk1"/>
                </a:solidFill>
              </a:rPr>
              <a:t>, vol. 2015, p. e687819, Mar. 2015, doi: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10.1155/2015/687819</a:t>
            </a:r>
            <a:r>
              <a:rPr lang="en" sz="800">
                <a:solidFill>
                  <a:schemeClr val="dk1"/>
                </a:solidFill>
              </a:rPr>
              <a:t>.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2225" y="1782175"/>
            <a:ext cx="5439552" cy="14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457200" y="205978"/>
            <a:ext cx="8229600" cy="365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200"/>
              <a:t>Phase Stretch Transform: Mathematical Description</a:t>
            </a:r>
            <a:endParaRPr sz="3200"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05325" y="652275"/>
            <a:ext cx="8381400" cy="3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3429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Use phase kernels where kernel phase derivative 𝑃𝐷[𝑝, 𝑞] is a linear or sublinear function with respect to frequency variables for simplicity </a:t>
            </a:r>
            <a:endParaRPr sz="1550"/>
          </a:p>
          <a:p>
            <a:pPr indent="-269875" lvl="1" marL="74295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Inverse tangent function as choice</a:t>
            </a:r>
            <a:endParaRPr sz="155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241300" lvl="0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550"/>
          </a:p>
          <a:p>
            <a:pPr indent="0" lvl="0" marL="45720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457200" rtl="0" algn="l">
              <a:spcBef>
                <a:spcPts val="32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W: warp parameter, S: strength parameter, rmax: maximum frequency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b="1" lang="en" sz="1550"/>
              <a:t>Assumed PST kernel has circular / spherical symmetry w.r.t frequency variables</a:t>
            </a:r>
            <a:endParaRPr b="1"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S, W, thresholding and bandwidth of localization kernel are used to tune and extract edge information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Larger S: better noise performance, lower spatial resolution 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Larger W: sharper edge, higher edge noise</a:t>
            </a:r>
            <a:endParaRPr sz="1550"/>
          </a:p>
          <a:p>
            <a:pPr indent="-327025" lvl="0" marL="342900" rtl="0" algn="l">
              <a:spcBef>
                <a:spcPts val="320"/>
              </a:spcBef>
              <a:spcAft>
                <a:spcPts val="0"/>
              </a:spcAft>
              <a:buSzPts val="1550"/>
              <a:buChar char="•"/>
            </a:pPr>
            <a:r>
              <a:rPr lang="en" sz="1550"/>
              <a:t>The output of PST is inversely related to the brightness (valid for small phase)</a:t>
            </a:r>
            <a:endParaRPr sz="1550"/>
          </a:p>
          <a:p>
            <a:pPr indent="-269875" lvl="1" marL="742950" rtl="0" algn="l">
              <a:spcBef>
                <a:spcPts val="32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Output is larger for lower light regions of the image</a:t>
            </a:r>
            <a:endParaRPr sz="1550"/>
          </a:p>
          <a:p>
            <a:pPr indent="-269875" lvl="1" marL="742950" rtl="0" algn="l">
              <a:spcBef>
                <a:spcPts val="320"/>
              </a:spcBef>
              <a:spcAft>
                <a:spcPts val="0"/>
              </a:spcAft>
              <a:buSzPts val="1550"/>
              <a:buChar char="–"/>
            </a:pPr>
            <a:r>
              <a:rPr lang="en" sz="1550"/>
              <a:t>This property equalizes the input brightness and allows for more sensitive feature detection </a:t>
            </a:r>
            <a:endParaRPr sz="1550"/>
          </a:p>
        </p:txBody>
      </p:sp>
      <p:sp>
        <p:nvSpPr>
          <p:cNvPr id="190" name="Google Shape;190;p32"/>
          <p:cNvSpPr/>
          <p:nvPr/>
        </p:nvSpPr>
        <p:spPr>
          <a:xfrm>
            <a:off x="152400" y="4638000"/>
            <a:ext cx="883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solidFill>
                  <a:schemeClr val="dk1"/>
                </a:solidFill>
              </a:rPr>
              <a:t>Equation </a:t>
            </a:r>
            <a:r>
              <a:rPr lang="en" sz="800">
                <a:solidFill>
                  <a:schemeClr val="dk1"/>
                </a:solidFill>
              </a:rPr>
              <a:t>from: M. H. Asghari and B. Jalali, “Edge Detection in Digital Images Using Dispersive Phase Stretch Transform,” </a:t>
            </a:r>
            <a:r>
              <a:rPr i="1" lang="en" sz="800">
                <a:solidFill>
                  <a:schemeClr val="dk1"/>
                </a:solidFill>
              </a:rPr>
              <a:t>International Journal of Biomedical Imaging</a:t>
            </a:r>
            <a:r>
              <a:rPr lang="en" sz="800">
                <a:solidFill>
                  <a:schemeClr val="dk1"/>
                </a:solidFill>
              </a:rPr>
              <a:t>, vol. 2015, p. e687819, Mar. 2015, doi: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10.1155/2015/687819</a:t>
            </a:r>
            <a:r>
              <a:rPr lang="en" sz="800">
                <a:solidFill>
                  <a:schemeClr val="dk1"/>
                </a:solidFill>
              </a:rPr>
              <a:t>.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91" name="Google Shape;191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13" y="1666200"/>
            <a:ext cx="2091616" cy="3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5450" y="1424650"/>
            <a:ext cx="4067276" cy="7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6588" y="1680144"/>
            <a:ext cx="2133600" cy="33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/>
          <p:cNvPicPr preferRelativeResize="0"/>
          <p:nvPr/>
        </p:nvPicPr>
        <p:blipFill rotWithShape="1">
          <a:blip r:embed="rId3">
            <a:alphaModFix/>
          </a:blip>
          <a:srcRect b="20623" l="0" r="12914" t="61568"/>
          <a:stretch/>
        </p:blipFill>
        <p:spPr>
          <a:xfrm>
            <a:off x="4469188" y="464400"/>
            <a:ext cx="3755324" cy="18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/>
          <p:nvPr/>
        </p:nvSpPr>
        <p:spPr>
          <a:xfrm>
            <a:off x="4425500" y="422725"/>
            <a:ext cx="3842700" cy="1980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type="title"/>
          </p:nvPr>
        </p:nvSpPr>
        <p:spPr>
          <a:xfrm>
            <a:off x="457200" y="0"/>
            <a:ext cx="8229600" cy="4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/>
              <a:t>Code Overview</a:t>
            </a:r>
            <a:endParaRPr sz="2850"/>
          </a:p>
        </p:txBody>
      </p:sp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ECE274 Spring 2021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3"/>
          <p:cNvSpPr/>
          <p:nvPr/>
        </p:nvSpPr>
        <p:spPr>
          <a:xfrm>
            <a:off x="978600" y="923800"/>
            <a:ext cx="829800" cy="46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1942100" y="464400"/>
            <a:ext cx="1225500" cy="393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 rotWithShape="1">
          <a:blip r:embed="rId4">
            <a:alphaModFix/>
          </a:blip>
          <a:srcRect b="74932" l="0" r="34123" t="0"/>
          <a:stretch/>
        </p:blipFill>
        <p:spPr>
          <a:xfrm>
            <a:off x="136650" y="393850"/>
            <a:ext cx="3096626" cy="237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 rotWithShape="1">
          <a:blip r:embed="rId5">
            <a:alphaModFix/>
          </a:blip>
          <a:srcRect b="56293" l="0" r="61721" t="27598"/>
          <a:stretch/>
        </p:blipFill>
        <p:spPr>
          <a:xfrm>
            <a:off x="264063" y="2943597"/>
            <a:ext cx="2258875" cy="19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6">
            <a:alphaModFix/>
          </a:blip>
          <a:srcRect b="28909" l="0" r="33717" t="43885"/>
          <a:stretch/>
        </p:blipFill>
        <p:spPr>
          <a:xfrm>
            <a:off x="4425494" y="2663025"/>
            <a:ext cx="2993531" cy="24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/>
        </p:nvSpPr>
        <p:spPr>
          <a:xfrm>
            <a:off x="391450" y="2927950"/>
            <a:ext cx="2176500" cy="198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4425500" y="2734200"/>
            <a:ext cx="2944500" cy="2377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>
            <a:off x="1197800" y="1114225"/>
            <a:ext cx="6576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1197950" y="2031075"/>
            <a:ext cx="657600" cy="226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/>
          <p:nvPr/>
        </p:nvSpPr>
        <p:spPr>
          <a:xfrm>
            <a:off x="2051125" y="657100"/>
            <a:ext cx="1116600" cy="273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